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1pPr>
    <a:lvl2pPr marL="0" marR="0" indent="4572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2pPr>
    <a:lvl3pPr marL="0" marR="0" indent="9144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3pPr>
    <a:lvl4pPr marL="0" marR="0" indent="13716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4pPr>
    <a:lvl5pPr marL="0" marR="0" indent="18288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5pPr>
    <a:lvl6pPr marL="0" marR="0" indent="22860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6pPr>
    <a:lvl7pPr marL="0" marR="0" indent="27432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7pPr>
    <a:lvl8pPr marL="0" marR="0" indent="32004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8pPr>
    <a:lvl9pPr marL="0" marR="0" indent="36576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Graphik"/>
        <a:ea typeface="Graphik"/>
        <a:cs typeface="Graphik"/>
        <a:sym typeface="Graphi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2" name="Author and Date"/>
          <p:cNvSpPr txBox="1"/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pc="-55" sz="5500"/>
            </a:lvl1pPr>
            <a:lvl2pPr marL="0" indent="457200" defTabSz="825500">
              <a:buClrTx/>
              <a:buSzTx/>
              <a:buNone/>
              <a:defRPr spc="-55" sz="5500"/>
            </a:lvl2pPr>
            <a:lvl3pPr marL="0" indent="914400" defTabSz="825500">
              <a:buClrTx/>
              <a:buSzTx/>
              <a:buNone/>
              <a:defRPr spc="-55" sz="5500"/>
            </a:lvl3pPr>
            <a:lvl4pPr marL="0" indent="1371600" defTabSz="825500">
              <a:buClrTx/>
              <a:buSzTx/>
              <a:buNone/>
              <a:defRPr spc="-55" sz="5500"/>
            </a:lvl4pPr>
            <a:lvl5pPr marL="0" indent="1828800" defTabSz="825500">
              <a:buClrTx/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70000" y="4546600"/>
            <a:ext cx="21844000" cy="4678065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half" idx="1" hasCustomPrompt="1"/>
          </p:nvPr>
        </p:nvSpPr>
        <p:spPr>
          <a:xfrm>
            <a:off x="1270000" y="4659369"/>
            <a:ext cx="21844000" cy="43942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Northern Lights display over a snowy landscape"/>
          <p:cNvSpPr/>
          <p:nvPr>
            <p:ph type="pic" sz="half" idx="21"/>
          </p:nvPr>
        </p:nvSpPr>
        <p:spPr>
          <a:xfrm>
            <a:off x="12192000" y="62293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Colorful clouds against a starry night sky"/>
          <p:cNvSpPr/>
          <p:nvPr>
            <p:ph type="pic" sz="half" idx="22"/>
          </p:nvPr>
        </p:nvSpPr>
        <p:spPr>
          <a:xfrm>
            <a:off x="12192000" y="-641351"/>
            <a:ext cx="12192000" cy="812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Northern Lights display over a snowy mountain landscape"/>
          <p:cNvSpPr/>
          <p:nvPr>
            <p:ph type="pic" idx="23"/>
          </p:nvPr>
        </p:nvSpPr>
        <p:spPr>
          <a:xfrm>
            <a:off x="-1" y="-2258501"/>
            <a:ext cx="12166601" cy="18233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Northern Lights display over a snowy landscap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Northern Lights display in a dark night sky over mountains"/>
          <p:cNvSpPr/>
          <p:nvPr>
            <p:ph type="pic" idx="21"/>
          </p:nvPr>
        </p:nvSpPr>
        <p:spPr>
          <a:xfrm>
            <a:off x="0" y="-762000"/>
            <a:ext cx="24384000" cy="15240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hor and Date"/>
          <p:cNvSpPr txBox="1"/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lorful clouds against a starry night sky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70000" y="3886200"/>
            <a:ext cx="9652000" cy="3200202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Northern Lights display over a snowy mountain landscape"/>
          <p:cNvSpPr/>
          <p:nvPr>
            <p:ph type="pic" idx="21"/>
          </p:nvPr>
        </p:nvSpPr>
        <p:spPr>
          <a:xfrm>
            <a:off x="12204700" y="-2277533"/>
            <a:ext cx="12192000" cy="182710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Slide Subtitle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825500">
              <a:spcBef>
                <a:spcPts val="0"/>
              </a:spcBef>
              <a:defRPr sz="22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Northern Lights display in a dark night sky over mountains" descr="Northern Lights display in a dark night sky over mountain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4750" r="0" b="4750"/>
          <a:stretch>
            <a:fillRect/>
          </a:stretch>
        </p:blipFill>
        <p:spPr>
          <a:xfrm>
            <a:off x="0" y="-38100"/>
            <a:ext cx="24384000" cy="13792200"/>
          </a:xfrm>
          <a:prstGeom prst="rect">
            <a:avLst/>
          </a:prstGeom>
        </p:spPr>
      </p:pic>
      <p:sp>
        <p:nvSpPr>
          <p:cNvPr id="172" name="Joshua Ruiz Castañeda | Febrero-2025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Joshua Ruiz Castañeda | Febrero-2025</a:t>
            </a:r>
          </a:p>
        </p:txBody>
      </p:sp>
      <p:sp>
        <p:nvSpPr>
          <p:cNvPr id="173" name="Aliens en la Tierr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Aliens en la Tierra</a:t>
            </a:r>
          </a:p>
        </p:txBody>
      </p:sp>
      <p:sp>
        <p:nvSpPr>
          <p:cNvPr id="174" name="Business Case - Gentera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Business Case - Gentera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rgbClr val="FFFFFF"/>
            </a:gs>
            <a:gs pos="100000">
              <a:srgbClr val="3B3B3B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7" name="Evolución de Naves Dañadas"/>
          <p:cNvSpPr txBox="1"/>
          <p:nvPr>
            <p:ph type="body" sz="quarter" idx="1"/>
          </p:nvPr>
        </p:nvSpPr>
        <p:spPr>
          <a:xfrm>
            <a:off x="13449411" y="422629"/>
            <a:ext cx="9652001" cy="1497684"/>
          </a:xfrm>
          <a:prstGeom prst="rect">
            <a:avLst/>
          </a:prstGeom>
        </p:spPr>
        <p:txBody>
          <a:bodyPr anchor="b"/>
          <a:lstStyle/>
          <a:p>
            <a:pPr lvl="1" indent="297179" defTabSz="536575">
              <a:lnSpc>
                <a:spcPct val="80000"/>
              </a:lnSpc>
              <a:defRPr spc="-163" sz="5460">
                <a:gradFill flip="none" rotWithShape="1">
                  <a:gsLst>
                    <a:gs pos="0">
                      <a:srgbClr val="929292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Evolución de Naves Dañadas</a:t>
            </a:r>
          </a:p>
        </p:txBody>
      </p:sp>
      <p:pic>
        <p:nvPicPr>
          <p:cNvPr id="178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976" y="94718"/>
            <a:ext cx="11550903" cy="6619949"/>
          </a:xfrm>
          <a:prstGeom prst="rect">
            <a:avLst/>
          </a:prstGeom>
          <a:ln w="25400">
            <a:solidFill>
              <a:srgbClr val="FFFFFF"/>
            </a:solidFill>
            <a:miter lim="400000"/>
          </a:ln>
          <a:effectLst>
            <a:outerShdw sx="100000" sy="100000" kx="0" ky="0" algn="b" rotWithShape="0" blurRad="190500" dist="355600" dir="1783227">
              <a:srgbClr val="000000">
                <a:alpha val="45617"/>
              </a:srgbClr>
            </a:outerShdw>
          </a:effectLst>
        </p:spPr>
      </p:pic>
      <p:sp>
        <p:nvSpPr>
          <p:cNvPr id="179" name="El porcentaje promedio de naves dañadas incrementó 5 veces en los últimos 2 años"/>
          <p:cNvSpPr txBox="1"/>
          <p:nvPr/>
        </p:nvSpPr>
        <p:spPr>
          <a:xfrm>
            <a:off x="13449411" y="2738501"/>
            <a:ext cx="9652001" cy="2837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 defTabSz="825500">
              <a:spcBef>
                <a:spcPts val="0"/>
              </a:spcBef>
              <a:defRPr sz="5400">
                <a:solidFill>
                  <a:srgbClr val="5E5E5E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r>
              <a:t>El porcentaje promedio de naves dañadas incrementó </a:t>
            </a:r>
            <a:r>
              <a:rPr b="1">
                <a:solidFill>
                  <a:srgbClr val="417AB1"/>
                </a:solidFill>
                <a:latin typeface="Graphik"/>
                <a:ea typeface="Graphik"/>
                <a:cs typeface="Graphik"/>
                <a:sym typeface="Graphik"/>
              </a:rPr>
              <a:t>5 veces</a:t>
            </a:r>
            <a:r>
              <a:t> en los últimos </a:t>
            </a:r>
            <a:r>
              <a:rPr b="1">
                <a:solidFill>
                  <a:srgbClr val="417AB1"/>
                </a:solidFill>
                <a:latin typeface="Graphik"/>
                <a:ea typeface="Graphik"/>
                <a:cs typeface="Graphik"/>
                <a:sym typeface="Graphik"/>
              </a:rPr>
              <a:t>2 años</a:t>
            </a:r>
          </a:p>
        </p:txBody>
      </p:sp>
      <p:pic>
        <p:nvPicPr>
          <p:cNvPr id="180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545533" y="7626990"/>
            <a:ext cx="12847205" cy="5991718"/>
          </a:xfrm>
          <a:prstGeom prst="rect">
            <a:avLst/>
          </a:prstGeom>
          <a:ln w="25400">
            <a:solidFill>
              <a:srgbClr val="FFFFFF"/>
            </a:solidFill>
            <a:miter lim="400000"/>
          </a:ln>
          <a:effectLst>
            <a:outerShdw sx="100000" sy="100000" kx="0" ky="0" algn="b" rotWithShape="0" blurRad="190500" dist="355600" dir="14436313">
              <a:srgbClr val="000000">
                <a:alpha val="45617"/>
              </a:srgbClr>
            </a:outerShdw>
          </a:effectLst>
        </p:spPr>
      </p:pic>
      <p:sp>
        <p:nvSpPr>
          <p:cNvPr id="181" name="La velocidad de crecimiento en el número de naves dañadas incrementó considerablemente desde el 2117-04"/>
          <p:cNvSpPr txBox="1"/>
          <p:nvPr/>
        </p:nvSpPr>
        <p:spPr>
          <a:xfrm>
            <a:off x="439482" y="9518427"/>
            <a:ext cx="10863892" cy="37523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>
                <a:solidFill>
                  <a:srgbClr val="D5D5D5"/>
                </a:solidFill>
              </a:defRPr>
            </a:pPr>
            <a:r>
              <a:rPr sz="5400">
                <a:latin typeface="Graphik Medium"/>
                <a:ea typeface="Graphik Medium"/>
                <a:cs typeface="Graphik Medium"/>
                <a:sym typeface="Graphik Medium"/>
              </a:rPr>
              <a:t>La</a:t>
            </a:r>
            <a:r>
              <a:t> </a:t>
            </a:r>
            <a:r>
              <a:rPr b="1" sz="5100">
                <a:solidFill>
                  <a:srgbClr val="840A11"/>
                </a:solidFill>
              </a:rPr>
              <a:t>velocidad</a:t>
            </a:r>
            <a:r>
              <a:t> </a:t>
            </a:r>
            <a:r>
              <a:rPr sz="5400">
                <a:latin typeface="Graphik Medium"/>
                <a:ea typeface="Graphik Medium"/>
                <a:cs typeface="Graphik Medium"/>
                <a:sym typeface="Graphik Medium"/>
              </a:rPr>
              <a:t>de crecimiento en el número de naves dañadas incrementó considerablemente desde el</a:t>
            </a:r>
            <a:r>
              <a:t> </a:t>
            </a:r>
            <a:r>
              <a:rPr b="1">
                <a:solidFill>
                  <a:srgbClr val="84584E"/>
                </a:solidFill>
              </a:rPr>
              <a:t>2117-04</a:t>
            </a:r>
          </a:p>
        </p:txBody>
      </p:sp>
      <p:sp>
        <p:nvSpPr>
          <p:cNvPr id="182" name="Evolución de Proporción de Daños   por Cohorte"/>
          <p:cNvSpPr txBox="1"/>
          <p:nvPr/>
        </p:nvSpPr>
        <p:spPr>
          <a:xfrm>
            <a:off x="666144" y="7553573"/>
            <a:ext cx="9652001" cy="14976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 lvl="1" indent="251460" algn="ctr" defTabSz="454025">
              <a:lnSpc>
                <a:spcPct val="80000"/>
              </a:lnSpc>
              <a:spcBef>
                <a:spcPts val="0"/>
              </a:spcBef>
              <a:defRPr spc="-138" sz="4620">
                <a:gradFill flip="none" rotWithShape="1">
                  <a:gsLst>
                    <a:gs pos="0">
                      <a:srgbClr val="000000"/>
                    </a:gs>
                    <a:gs pos="100000">
                      <a:srgbClr val="5E5E5E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  <a:sym typeface="Graphik Semibold"/>
              </a:defRPr>
            </a:pPr>
            <a:r>
              <a:t>Evolución de Proporción de Daños   por Cohorte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IPS_SECURITY_SCORE"/>
          <p:cNvSpPr txBox="1"/>
          <p:nvPr>
            <p:ph type="title"/>
          </p:nvPr>
        </p:nvSpPr>
        <p:spPr>
          <a:xfrm>
            <a:off x="51907" y="984924"/>
            <a:ext cx="9652001" cy="1974930"/>
          </a:xfrm>
          <a:prstGeom prst="rect">
            <a:avLst/>
          </a:prstGeom>
        </p:spPr>
        <p:txBody>
          <a:bodyPr anchor="ctr"/>
          <a:lstStyle>
            <a:lvl1pPr defTabSz="627379">
              <a:defRPr spc="-191" sz="6384">
                <a:gradFill flip="none" rotWithShape="1">
                  <a:gsLst>
                    <a:gs pos="0">
                      <a:srgbClr val="FFFFFF"/>
                    </a:gs>
                    <a:gs pos="100000">
                      <a:srgbClr val="D5D5D5"/>
                    </a:gs>
                  </a:gsLst>
                  <a:lin ang="5400000" scaled="0"/>
                </a:gradFill>
              </a:defRPr>
            </a:lvl1pPr>
          </a:lstStyle>
          <a:p>
            <a:pPr/>
            <a:r>
              <a:t>SHIPS_SECURITY_SCORE</a:t>
            </a:r>
          </a:p>
        </p:txBody>
      </p:sp>
      <p:sp>
        <p:nvSpPr>
          <p:cNvPr id="185" name="Se encuentra una relación inversa estrecha entre el Porcentaje Máximo…"/>
          <p:cNvSpPr txBox="1"/>
          <p:nvPr>
            <p:ph type="body" sz="quarter" idx="1"/>
          </p:nvPr>
        </p:nvSpPr>
        <p:spPr>
          <a:xfrm>
            <a:off x="51907" y="2831377"/>
            <a:ext cx="9652001" cy="5664201"/>
          </a:xfrm>
          <a:prstGeom prst="rect">
            <a:avLst/>
          </a:prstGeom>
        </p:spPr>
        <p:txBody>
          <a:bodyPr anchor="ctr"/>
          <a:lstStyle/>
          <a:p>
            <a:pPr/>
            <a:r>
              <a:t>Se encuentra una relación inversa estrecha entre el </a:t>
            </a:r>
            <a:r>
              <a:rPr b="1">
                <a:solidFill>
                  <a:srgbClr val="417AB1"/>
                </a:solidFill>
                <a:latin typeface="Graphik"/>
                <a:ea typeface="Graphik"/>
                <a:cs typeface="Graphik"/>
                <a:sym typeface="Graphik"/>
              </a:rPr>
              <a:t>Porcentaje Máximo </a:t>
            </a:r>
            <a:endParaRPr b="1">
              <a:solidFill>
                <a:srgbClr val="417AB1"/>
              </a:solidFill>
              <a:latin typeface="Graphik"/>
              <a:ea typeface="Graphik"/>
              <a:cs typeface="Graphik"/>
              <a:sym typeface="Graphik"/>
            </a:endParaRPr>
          </a:p>
          <a:p>
            <a:pPr/>
            <a:r>
              <a:t>de </a:t>
            </a:r>
            <a:r>
              <a:rPr u="sng"/>
              <a:t>naves dañadas</a:t>
            </a:r>
            <a:r>
              <a:t> y el</a:t>
            </a:r>
            <a:r>
              <a:rPr b="1">
                <a:solidFill>
                  <a:srgbClr val="417AB1"/>
                </a:solidFill>
                <a:latin typeface="Graphik"/>
                <a:ea typeface="Graphik"/>
                <a:cs typeface="Graphik"/>
                <a:sym typeface="Graphik"/>
              </a:rPr>
              <a:t> SHIPS_SECURITY_SCORE</a:t>
            </a:r>
          </a:p>
        </p:txBody>
      </p:sp>
      <p:pic>
        <p:nvPicPr>
          <p:cNvPr id="186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91066" y="803121"/>
            <a:ext cx="14160899" cy="9720714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Esto cobra sentido si entendemos el porcentaje máximo como la probabilidad de que las naves se dañen, ya que el porcentaje máximo nos dice cuántas naves se van a dañar como máximo en su estancia en la Tierra"/>
          <p:cNvSpPr txBox="1"/>
          <p:nvPr/>
        </p:nvSpPr>
        <p:spPr>
          <a:xfrm>
            <a:off x="14691166" y="12162812"/>
            <a:ext cx="9652001" cy="1165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100"/>
            </a:lvl1pPr>
          </a:lstStyle>
          <a:p>
            <a:pPr/>
            <a:r>
              <a:t>Esto cobra sentido si entendemos el porcentaje máximo como la probabilidad de que las naves se dañen, ya que el porcentaje máximo nos dice cuántas naves se van a dañar como máximo en su estancia en la Tierra</a:t>
            </a:r>
          </a:p>
        </p:txBody>
      </p:sp>
      <p:sp>
        <p:nvSpPr>
          <p:cNvPr id="188" name="Calibración pobre del Score en los intervalos menos seguros"/>
          <p:cNvSpPr txBox="1"/>
          <p:nvPr/>
        </p:nvSpPr>
        <p:spPr>
          <a:xfrm>
            <a:off x="1349821" y="9353985"/>
            <a:ext cx="7056173" cy="3549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/>
            <a:r>
              <a: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rPr>
              <a:t>Calibración pobre del Score en los</a:t>
            </a:r>
            <a:r>
              <a:t> </a:t>
            </a:r>
            <a:r>
              <a:rPr b="1">
                <a:solidFill>
                  <a:schemeClr val="accent5"/>
                </a:solidFill>
              </a:rPr>
              <a:t>intervalos menos seguros</a:t>
            </a:r>
          </a:p>
        </p:txBody>
      </p:sp>
      <p:pic>
        <p:nvPicPr>
          <p:cNvPr id="189" name="Rectangle Rectangle" descr="Rectangle Rectangl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126601" y="4216694"/>
            <a:ext cx="5636881" cy="57277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¿Cómo podemos conocer el comportamiento de los cohortes que no han concluido su estancia en la Tierra?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 defTabSz="999718">
              <a:defRPr spc="-183" sz="9184"/>
            </a:lvl1pPr>
          </a:lstStyle>
          <a:p>
            <a:pPr/>
            <a:r>
              <a:t>¿Cómo podemos conocer el comportamiento de los cohortes que no han concluido su estancia en la Tierra?</a:t>
            </a:r>
          </a:p>
        </p:txBody>
      </p:sp>
      <p:sp>
        <p:nvSpPr>
          <p:cNvPr id="193" name="LET’S FORCAST IT!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LET’S FORCAST IT!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Forecast de Daños"/>
          <p:cNvSpPr txBox="1"/>
          <p:nvPr>
            <p:ph type="title"/>
          </p:nvPr>
        </p:nvSpPr>
        <p:spPr>
          <a:xfrm>
            <a:off x="539144" y="107344"/>
            <a:ext cx="9652001" cy="1549401"/>
          </a:xfrm>
          <a:prstGeom prst="rect">
            <a:avLst/>
          </a:prstGeom>
        </p:spPr>
        <p:txBody>
          <a:bodyPr/>
          <a:lstStyle/>
          <a:p>
            <a:pPr/>
            <a:r>
              <a:t>Forecast de Daños</a:t>
            </a:r>
          </a:p>
        </p:txBody>
      </p:sp>
      <p:sp>
        <p:nvSpPr>
          <p:cNvPr id="196" name="Con los máximos simulados, podremos generar una aproximación del SHIPS_SECURITY_SCORE más cercano a la realidad."/>
          <p:cNvSpPr txBox="1"/>
          <p:nvPr>
            <p:ph type="body" sz="quarter" idx="1"/>
          </p:nvPr>
        </p:nvSpPr>
        <p:spPr>
          <a:xfrm>
            <a:off x="539144" y="2148380"/>
            <a:ext cx="9652001" cy="3468382"/>
          </a:xfrm>
          <a:prstGeom prst="rect">
            <a:avLst/>
          </a:prstGeom>
        </p:spPr>
        <p:txBody>
          <a:bodyPr anchor="ctr"/>
          <a:lstStyle/>
          <a:p>
            <a:pPr marL="0" indent="0" algn="ctr" defTabSz="1901951">
              <a:spcBef>
                <a:spcPts val="1800"/>
              </a:spcBef>
              <a:buClrTx/>
              <a:buSzTx/>
              <a:buNone/>
              <a:defRPr sz="3743"/>
            </a:pPr>
            <a:r>
              <a:rPr sz="4212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rPr>
              <a:t>Con los máximos</a:t>
            </a:r>
            <a:r>
              <a:t> </a:t>
            </a:r>
            <a:r>
              <a:rPr b="1" sz="4212">
                <a:solidFill>
                  <a:srgbClr val="417AB1"/>
                </a:solidFill>
              </a:rPr>
              <a:t>simulados</a:t>
            </a:r>
            <a:r>
              <a:t>, </a:t>
            </a:r>
            <a:r>
              <a:rPr sz="4212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rPr>
              <a:t>podremos generar una</a:t>
            </a:r>
            <a:r>
              <a:t> </a:t>
            </a:r>
            <a:r>
              <a:rPr b="1" sz="4212">
                <a:solidFill>
                  <a:srgbClr val="417AB1"/>
                </a:solidFill>
              </a:rPr>
              <a:t>aproximación</a:t>
            </a:r>
            <a:r>
              <a:t> </a:t>
            </a:r>
            <a:r>
              <a:rPr sz="4212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rPr>
              <a:t>del SHIPS_SECURITY_SCORE más cercano a la realidad.</a:t>
            </a:r>
          </a:p>
        </p:txBody>
      </p:sp>
      <p:pic>
        <p:nvPicPr>
          <p:cNvPr id="197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10629" y="346131"/>
            <a:ext cx="12970972" cy="60494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123" y="7191294"/>
            <a:ext cx="15986378" cy="5922131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% Máximo de Naves Dañadas nos entregan SHIPS_SECURITY_SCOREs muy por debajo del umbral de &gt;650"/>
          <p:cNvSpPr txBox="1"/>
          <p:nvPr/>
        </p:nvSpPr>
        <p:spPr>
          <a:xfrm>
            <a:off x="16243628" y="9271777"/>
            <a:ext cx="7869622" cy="3626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defRPr sz="42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r>
              <a:t>% Máximo de Naves Dañadas nos entregan SHIPS_SECURITY_SCOREs </a:t>
            </a:r>
            <a:r>
              <a:rPr>
                <a:solidFill>
                  <a:schemeClr val="accent5"/>
                </a:solidFill>
              </a:rPr>
              <a:t>muy por debajo</a:t>
            </a:r>
            <a:r>
              <a:t> del umbral de </a:t>
            </a:r>
            <a:r>
              <a:rPr b="1" sz="4400">
                <a:solidFill>
                  <a:srgbClr val="417AB1"/>
                </a:solidFill>
                <a:latin typeface="Graphik"/>
                <a:ea typeface="Graphik"/>
                <a:cs typeface="Graphik"/>
                <a:sym typeface="Graphik"/>
              </a:rPr>
              <a:t>&gt;650</a:t>
            </a:r>
          </a:p>
        </p:txBody>
      </p:sp>
      <p:sp>
        <p:nvSpPr>
          <p:cNvPr id="200" name="Aproximación de SHIPS_SECURITY_SCORE"/>
          <p:cNvSpPr txBox="1"/>
          <p:nvPr/>
        </p:nvSpPr>
        <p:spPr>
          <a:xfrm>
            <a:off x="16243628" y="7063254"/>
            <a:ext cx="7869622" cy="15597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825500">
              <a:lnSpc>
                <a:spcPct val="80000"/>
              </a:lnSpc>
              <a:spcBef>
                <a:spcPts val="0"/>
              </a:spcBef>
              <a:defRPr spc="-144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</a:lstStyle>
          <a:p>
            <a:pPr/>
            <a:r>
              <a:t>Aproximación de SHIPS_SECURITY_SCORE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Recalibración del modelo que genera el SHIPS_SECURITY_SCORE…"/>
          <p:cNvSpPr txBox="1"/>
          <p:nvPr>
            <p:ph type="body" idx="21"/>
          </p:nvPr>
        </p:nvSpPr>
        <p:spPr>
          <a:xfrm>
            <a:off x="1270000" y="4167200"/>
            <a:ext cx="21844000" cy="5381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512233" indent="-512233" algn="l">
              <a:lnSpc>
                <a:spcPct val="150000"/>
              </a:lnSpc>
              <a:buClr>
                <a:srgbClr val="FFFFFF"/>
              </a:buClr>
              <a:buSzPct val="100000"/>
              <a:buChar char="•"/>
            </a:pPr>
            <a:r>
              <a:rPr>
                <a:solidFill>
                  <a:schemeClr val="accent1">
                    <a:lumOff val="13575"/>
                  </a:schemeClr>
                </a:solidFill>
              </a:rPr>
              <a:t>Recalibración</a:t>
            </a:r>
            <a:r>
              <a:t> del modelo que genera el SHIPS_SECURITY_SCORE</a:t>
            </a:r>
          </a:p>
          <a:p>
            <a:pPr marL="512233" indent="-512233" algn="l">
              <a:lnSpc>
                <a:spcPct val="150000"/>
              </a:lnSpc>
              <a:buClr>
                <a:srgbClr val="FFFFFF"/>
              </a:buClr>
              <a:buSzPct val="100000"/>
              <a:buChar char="•"/>
            </a:pPr>
            <a:r>
              <a:t>Si se recalibra el modelo, no será necesario redefinir el umbral de &gt;650 </a:t>
            </a:r>
          </a:p>
          <a:p>
            <a:pPr marL="512233" indent="-512233" algn="l">
              <a:lnSpc>
                <a:spcPct val="150000"/>
              </a:lnSpc>
              <a:buClr>
                <a:srgbClr val="FFFFFF"/>
              </a:buClr>
              <a:buSzPct val="100000"/>
              <a:buChar char="•"/>
            </a:pPr>
            <a:r>
              <a:t>En caso contrario, un </a:t>
            </a:r>
            <a:r>
              <a:rPr>
                <a:solidFill>
                  <a:schemeClr val="accent1">
                    <a:lumOff val="13575"/>
                  </a:schemeClr>
                </a:solidFill>
              </a:rPr>
              <a:t>umbral sano</a:t>
            </a:r>
            <a:r>
              <a:t> a este punto, sería &gt;800 </a:t>
            </a:r>
          </a:p>
          <a:p>
            <a:pPr marL="512233" indent="-512233" algn="l">
              <a:lnSpc>
                <a:spcPct val="150000"/>
              </a:lnSpc>
              <a:buClr>
                <a:srgbClr val="FFFFFF"/>
              </a:buClr>
              <a:buSzPct val="100000"/>
              <a:buChar char="•"/>
            </a:pPr>
            <a:r>
              <a:t>Auditar las naves recibidas a partir del cohorte </a:t>
            </a:r>
            <a:r>
              <a:rPr>
                <a:solidFill>
                  <a:schemeClr val="accent1">
                    <a:lumOff val="13575"/>
                  </a:schemeClr>
                </a:solidFill>
              </a:rPr>
              <a:t>211704</a:t>
            </a:r>
            <a:r>
              <a:t> </a:t>
            </a:r>
          </a:p>
        </p:txBody>
      </p:sp>
      <p:sp>
        <p:nvSpPr>
          <p:cNvPr id="203" name="Recomendaciones Finales"/>
          <p:cNvSpPr txBox="1"/>
          <p:nvPr>
            <p:ph type="body" sz="quarter" idx="1"/>
          </p:nvPr>
        </p:nvSpPr>
        <p:spPr>
          <a:xfrm>
            <a:off x="3978958" y="407118"/>
            <a:ext cx="16426084" cy="2026274"/>
          </a:xfrm>
          <a:prstGeom prst="rect">
            <a:avLst/>
          </a:prstGeom>
        </p:spPr>
        <p:txBody>
          <a:bodyPr/>
          <a:lstStyle/>
          <a:p>
            <a:pPr/>
            <a:r>
              <a:t>Recomendaciones Finales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Northern Lights display over a snowy landscape" descr="Northern Lights display over a snowy landscap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7812" r="0" b="781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06" name="¡Hasta pronto!"/>
          <p:cNvSpPr txBox="1"/>
          <p:nvPr>
            <p:ph type="title" idx="4294967295"/>
          </p:nvPr>
        </p:nvSpPr>
        <p:spPr>
          <a:xfrm>
            <a:off x="1270000" y="7142344"/>
            <a:ext cx="21844000" cy="1557438"/>
          </a:xfrm>
          <a:prstGeom prst="rect">
            <a:avLst/>
          </a:prstGeom>
        </p:spPr>
        <p:txBody>
          <a:bodyPr/>
          <a:lstStyle/>
          <a:p>
            <a:pPr/>
            <a:r>
              <a:t>¡Hasta pronto!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D000FF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